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663300"/>
    <a:srgbClr val="0000FF"/>
    <a:srgbClr val="808000"/>
    <a:srgbClr val="0C0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2AF124F-F5BD-4CE6-93C0-ABB883D7D7C2}" type="datetimeFigureOut">
              <a:rPr lang="ru-RU" smtClean="0"/>
              <a:pPr/>
              <a:t>25.11.2016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7FFD4D7-F76C-4B42-B7D2-EF5391A7DD7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596" y="714356"/>
            <a:ext cx="857256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Методично-інструктівні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рекомендації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щодо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організації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та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проведення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пошукової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роботи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ookman Old Style" pitchFamily="18" charset="0"/>
              </a:rPr>
              <a:t> 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7786742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3. Оформлення матеріалів</a:t>
            </a:r>
          </a:p>
          <a:p>
            <a:endParaRPr lang="uk-UA" sz="3600" b="1" dirty="0" smtClean="0">
              <a:ln w="10541" cmpd="sng">
                <a:solidFill>
                  <a:srgbClr val="66330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Зібраний матеріал необхідно оформити відповідно до  технічних вимог Положення про проведення експедиції. </a:t>
            </a:r>
          </a:p>
          <a:p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Крім фото, зроблені за життя героїв, бажано надати фото місця поховання героя, меморіальної дошки. Кількість фото – не більше 5. </a:t>
            </a:r>
            <a:endParaRPr lang="ru-RU" sz="3600" b="1" dirty="0">
              <a:ln w="10541" cmpd="sng">
                <a:solidFill>
                  <a:srgbClr val="66330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7643866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4. Відправлення матеріалів координатору обласної акції.</a:t>
            </a:r>
          </a:p>
          <a:p>
            <a:endParaRPr lang="uk-UA" sz="3600" b="1" dirty="0" smtClean="0">
              <a:ln w="10541" cmpd="sng">
                <a:solidFill>
                  <a:srgbClr val="6699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uk-UA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Роботу необхідно уважно вичитати, не допускати помилок у тексті та направити на електронну адресу ПНЗ «Центр дитячого та юнацького туризму і екскурсій»: </a:t>
            </a:r>
            <a:r>
              <a:rPr lang="en-US" sz="36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centr</a:t>
            </a:r>
            <a:r>
              <a:rPr lang="ru-RU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_</a:t>
            </a:r>
            <a:r>
              <a:rPr lang="en-US" sz="36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dute</a:t>
            </a:r>
            <a:r>
              <a:rPr lang="ru-RU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@</a:t>
            </a:r>
            <a:r>
              <a:rPr lang="en-US" sz="36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ukr</a:t>
            </a:r>
            <a:r>
              <a:rPr lang="ru-RU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en-US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net</a:t>
            </a:r>
            <a:r>
              <a:rPr lang="uk-UA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endParaRPr lang="ru-RU" sz="3600" b="1" dirty="0">
              <a:ln w="10541" cmpd="sng">
                <a:solidFill>
                  <a:srgbClr val="6699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17693"/>
            <a:ext cx="7643866" cy="6186309"/>
          </a:xfrm>
          <a:prstGeom prst="rect">
            <a:avLst/>
          </a:prstGeom>
          <a:noFill/>
          <a:ln>
            <a:solidFill>
              <a:srgbClr val="6699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О</a:t>
            </a:r>
            <a:r>
              <a:rPr lang="ru-RU" sz="3600" b="1" i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  <a:latin typeface="Bookman Old Style" pitchFamily="18" charset="0"/>
              </a:rPr>
              <a:t>формлені</a:t>
            </a:r>
            <a:r>
              <a:rPr lang="ru-RU" sz="3600" b="1" i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  <a:latin typeface="Bookman Old Style" pitchFamily="18" charset="0"/>
              </a:rPr>
              <a:t>, </a:t>
            </a:r>
            <a:r>
              <a:rPr lang="ru-RU" sz="3600" b="1" i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  <a:latin typeface="Bookman Old Style" pitchFamily="18" charset="0"/>
              </a:rPr>
              <a:t>вичитані</a:t>
            </a:r>
            <a:r>
              <a:rPr lang="ru-RU" sz="3600" b="1" i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  <a:latin typeface="Bookman Old Style" pitchFamily="18" charset="0"/>
              </a:rPr>
              <a:t>, </a:t>
            </a:r>
            <a:r>
              <a:rPr lang="ru-RU" sz="3600" b="1" i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  <a:latin typeface="Bookman Old Style" pitchFamily="18" charset="0"/>
              </a:rPr>
              <a:t>підписані</a:t>
            </a:r>
            <a:r>
              <a:rPr lang="ru-RU" sz="3600" b="1" i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координатором </a:t>
            </a:r>
            <a:r>
              <a:rPr lang="ru-RU" sz="3600" b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акції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, 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начальником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відділу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освіти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РДА, органу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місцевого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самоврядування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,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управління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освіти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міської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ради,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керівником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закладу (для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закладів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обласного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підпорядкування</a:t>
            </a:r>
            <a:r>
              <a:rPr lang="ru-RU" sz="3600" b="1" cap="none" spc="0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) </a:t>
            </a:r>
            <a:r>
              <a:rPr lang="ru-RU" sz="3600" b="1" cap="none" spc="0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м</a:t>
            </a:r>
            <a:r>
              <a:rPr lang="ru-RU" sz="36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атеріали</a:t>
            </a:r>
            <a:r>
              <a:rPr lang="ru-RU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відправити</a:t>
            </a:r>
            <a:r>
              <a:rPr lang="ru-RU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</a:t>
            </a:r>
            <a:endParaRPr lang="ru-RU" sz="3600" b="1" cap="none" spc="0" dirty="0" smtClean="0">
              <a:ln w="10541" cmpd="sng">
                <a:solidFill>
                  <a:srgbClr val="669900"/>
                </a:solidFill>
                <a:prstDash val="solid"/>
              </a:ln>
              <a:solidFill>
                <a:srgbClr val="669900"/>
              </a:solidFill>
              <a:effectLst/>
              <a:latin typeface="Bookman Old Style" pitchFamily="18" charset="0"/>
            </a:endParaRPr>
          </a:p>
          <a:p>
            <a:pPr algn="ctr"/>
            <a:r>
              <a:rPr lang="ru-RU" sz="3600" b="1" i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до 30 листопада 2016 року</a:t>
            </a:r>
            <a:endParaRPr lang="ru-RU" sz="3600" b="1" i="1" cap="none" spc="0" dirty="0">
              <a:ln w="10541" cmpd="sng">
                <a:solidFill>
                  <a:srgbClr val="66330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428604"/>
            <a:ext cx="7643866" cy="6186309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Bookman Old Style" pitchFamily="18" charset="0"/>
              </a:rPr>
              <a:t>Матеріали, після опрацювання Робочою групою, буде повернуто координатору акції в районі (місті, об’єднаній територіальній громаді) керівнику пошукового загону у закладах обласного підпорядкування</a:t>
            </a:r>
          </a:p>
          <a:p>
            <a:pPr algn="ctr"/>
            <a:r>
              <a:rPr lang="uk-UA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Bookman Old Style" pitchFamily="18" charset="0"/>
              </a:rPr>
              <a:t>у термін  </a:t>
            </a:r>
          </a:p>
          <a:p>
            <a:pPr algn="ctr"/>
            <a:r>
              <a:rPr lang="uk-UA" sz="3600" b="1" i="1" u="sng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Bookman Old Style" pitchFamily="18" charset="0"/>
              </a:rPr>
              <a:t>до 15 січня 2017 року. </a:t>
            </a:r>
            <a:endParaRPr lang="ru-RU" sz="3600" b="1" i="1" u="sng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0000FF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78581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5. </a:t>
            </a:r>
            <a:r>
              <a:rPr lang="ru-RU" sz="3600" b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Доопрацювання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матеріалів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 та </a:t>
            </a:r>
            <a:r>
              <a:rPr lang="ru-RU" sz="3600" b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остаточне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їх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оформлення</a:t>
            </a:r>
            <a:r>
              <a:rPr lang="ru-RU" sz="3600" b="1" cap="none" spc="0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effectLst/>
                <a:latin typeface="Bookman Old Style" pitchFamily="18" charset="0"/>
              </a:rPr>
              <a:t>. </a:t>
            </a:r>
            <a:endParaRPr lang="ru-RU" sz="3600" b="1" cap="none" spc="0" dirty="0">
              <a:ln w="10541" cmpd="sng">
                <a:solidFill>
                  <a:srgbClr val="663300"/>
                </a:solidFill>
                <a:prstDash val="solid"/>
              </a:ln>
              <a:solidFill>
                <a:srgbClr val="6633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643050"/>
            <a:ext cx="8429684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 У період </a:t>
            </a:r>
          </a:p>
          <a:p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з </a:t>
            </a:r>
            <a:r>
              <a:rPr lang="uk-UA" sz="3200" b="1" u="sng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15 січня по 15 лютого 2017 року 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пошуковим загонам, їх керівникам, координаторам акції на місцях матеріали доопрацювати з урахуванням можливих зауважень Робочої групи та оформити письмове погодження членів родини з текстом відповідної частини Книги Пам’яті</a:t>
            </a:r>
            <a:r>
              <a:rPr lang="uk-UA" sz="3600" dirty="0" smtClean="0">
                <a:ln>
                  <a:solidFill>
                    <a:srgbClr val="669900"/>
                  </a:solidFill>
                </a:ln>
                <a:solidFill>
                  <a:srgbClr val="669900"/>
                </a:solidFill>
              </a:rPr>
              <a:t>.</a:t>
            </a:r>
            <a:endParaRPr lang="ru-RU" sz="3600" dirty="0">
              <a:ln>
                <a:solidFill>
                  <a:srgbClr val="669900"/>
                </a:solidFill>
              </a:ln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85728"/>
            <a:ext cx="7715304" cy="60631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36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Не пізніше </a:t>
            </a:r>
          </a:p>
          <a:p>
            <a:r>
              <a:rPr lang="uk-UA" sz="3200" b="1" u="sng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15 лютого 2017 року </a:t>
            </a:r>
          </a:p>
          <a:p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матеріали відредаговані, виправлені, письмово 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п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огоджені членами родини, підписані 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н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ачальником органу управління освітою, 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к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оординатором акції, 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к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ерівником навчального закладу обласного підпорядкування направити на адресу ПНЗ «Центр дитячого та юнацького туризму і екскурсій» </a:t>
            </a:r>
            <a:r>
              <a:rPr lang="en-US" sz="32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centr</a:t>
            </a:r>
            <a:r>
              <a:rPr lang="ru-RU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_</a:t>
            </a:r>
            <a:r>
              <a:rPr lang="en-US" sz="32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dute</a:t>
            </a:r>
            <a:r>
              <a:rPr lang="ru-RU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@</a:t>
            </a:r>
            <a:r>
              <a:rPr lang="en-US" sz="3200" b="1" dirty="0" err="1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ukr</a:t>
            </a:r>
            <a:r>
              <a:rPr lang="ru-RU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.</a:t>
            </a:r>
            <a:r>
              <a:rPr lang="en-US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net</a:t>
            </a:r>
            <a:r>
              <a:rPr lang="uk-UA" sz="3200" b="1" dirty="0" smtClean="0">
                <a:ln w="10541" cmpd="sng">
                  <a:solidFill>
                    <a:srgbClr val="6699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.</a:t>
            </a:r>
            <a:endParaRPr lang="ru-RU" sz="3200" b="1" dirty="0">
              <a:ln w="10541" cmpd="sng">
                <a:solidFill>
                  <a:srgbClr val="669900"/>
                </a:solidFill>
                <a:prstDash val="solid"/>
              </a:ln>
              <a:solidFill>
                <a:srgbClr val="6699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928802"/>
            <a:ext cx="75724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Матеріали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надаються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 у 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паперовому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 та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електронному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вигляді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808000"/>
                </a:solidFill>
                <a:effectLst/>
                <a:latin typeface="Bookman Old Style" pitchFamily="18" charset="0"/>
              </a:rPr>
              <a:t> </a:t>
            </a:r>
            <a:endParaRPr lang="ru-RU" sz="3600" b="1" cap="none" spc="0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808000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928670"/>
            <a:ext cx="785818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600" b="1" dirty="0" err="1" smtClean="0">
                <a:ln w="11430"/>
                <a:solidFill>
                  <a:srgbClr val="0C065A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Проведення</a:t>
            </a:r>
            <a:r>
              <a:rPr lang="uk-UA" sz="3600" b="1" dirty="0" smtClean="0">
                <a:ln w="11430"/>
                <a:solidFill>
                  <a:srgbClr val="0C065A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r>
              <a:rPr lang="uk-UA" sz="36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пошуково-дослідницької роботи </a:t>
            </a:r>
          </a:p>
          <a:p>
            <a:r>
              <a:rPr lang="uk-UA" sz="3600" b="1" dirty="0" smtClean="0">
                <a:ln w="11430"/>
                <a:solidFill>
                  <a:srgbClr val="0C065A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у рамках проекту обласної пошуково-дослідницької експедиції дітей і учнівської молоді та створення Книги Пам’яті Чернігівщини «Герої не вмирають»</a:t>
            </a:r>
            <a:endParaRPr lang="ru-RU" sz="3600" b="1" dirty="0" smtClean="0">
              <a:ln w="11430"/>
              <a:solidFill>
                <a:srgbClr val="0C065A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071942"/>
            <a:ext cx="18573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Bookman Old Style" pitchFamily="18" charset="0"/>
              </a:rPr>
              <a:t>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428604"/>
            <a:ext cx="792961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Наказ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Управління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освіти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і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науки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облдержадміністрації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Bookman Old Style" pitchFamily="18" charset="0"/>
              </a:rPr>
              <a:t>від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Bookman Old Style" pitchFamily="18" charset="0"/>
              </a:rPr>
              <a:t> 30.03.2016 № 146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«Про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проведення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обласної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пошуково-дослідницької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експедиції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дітей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та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учнівської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молоді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та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створення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Книги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Пам’яті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Чернігівщини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«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Герої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 не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вмирають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»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C065A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57256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man Old Style" pitchFamily="18" charset="0"/>
              </a:rPr>
              <a:t>Структура:</a:t>
            </a:r>
          </a:p>
          <a:p>
            <a:pPr marL="742950" indent="-742950">
              <a:buAutoNum type="arabicPeriod"/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Координатор обласної акції (ПНЗ «Центр дитячого та юнацького туризму і екскурсій»).</a:t>
            </a:r>
          </a:p>
          <a:p>
            <a:pPr marL="742950" indent="-742950">
              <a:buAutoNum type="arabicPeriod"/>
            </a:pPr>
            <a:r>
              <a:rPr lang="uk-UA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man Old Style" pitchFamily="18" charset="0"/>
              </a:rPr>
              <a:t> Координатор акції у районі, об’єднаній територіальній громаді, місті.</a:t>
            </a:r>
          </a:p>
          <a:p>
            <a:pPr marL="742950" indent="-742950">
              <a:buAutoNum type="arabicPeriod"/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C065A"/>
                </a:solidFill>
                <a:latin typeface="Bookman Old Style" pitchFamily="18" charset="0"/>
              </a:rPr>
              <a:t>Пошуковий загін у навчальному закладі на чолі з керівником (педагогом).</a:t>
            </a:r>
            <a:endParaRPr lang="uk-U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C065A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000240"/>
            <a:ext cx="7786742" cy="175432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Алгоритм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організації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 та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проведення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пошуково-дослідницької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Bookman Old Style" pitchFamily="18" charset="0"/>
              </a:rPr>
              <a:t>роботи</a:t>
            </a:r>
            <a:endParaRPr lang="ru-RU" sz="3600" b="1" cap="none" spc="0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000108"/>
            <a:ext cx="785818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Створення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пошукового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загону у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навчальному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закладі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та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визначення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спільно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з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учнями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мети </a:t>
            </a:r>
            <a:r>
              <a:rPr lang="ru-RU" sz="3600" b="1" cap="none" spc="0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діяльності</a:t>
            </a:r>
            <a:r>
              <a:rPr lang="ru-RU" sz="3600" b="1" cap="none" spc="0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effectLst/>
                <a:latin typeface="Bookman Old Style" pitchFamily="18" charset="0"/>
              </a:rPr>
              <a:t> загону</a:t>
            </a:r>
          </a:p>
          <a:p>
            <a:pPr marL="742950" indent="-742950"/>
            <a:r>
              <a:rPr lang="ru-RU" sz="36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	(</a:t>
            </a:r>
            <a:r>
              <a:rPr lang="ru-RU" sz="3600" b="1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збір</a:t>
            </a:r>
            <a:r>
              <a:rPr lang="ru-RU" sz="36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інформації</a:t>
            </a:r>
            <a:r>
              <a:rPr lang="ru-RU" sz="36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про </a:t>
            </a:r>
            <a:r>
              <a:rPr lang="ru-RU" sz="3600" b="1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загиблого</a:t>
            </a:r>
            <a:r>
              <a:rPr lang="ru-RU" sz="36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/</a:t>
            </a:r>
            <a:r>
              <a:rPr lang="ru-RU" sz="3600" b="1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померлого</a:t>
            </a:r>
            <a:r>
              <a:rPr lang="ru-RU" sz="36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 героя). </a:t>
            </a:r>
            <a:endParaRPr lang="ru-RU" sz="3600" b="1" cap="none" spc="0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669900"/>
              </a:solidFill>
              <a:effectLst/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1"/>
            <a:ext cx="778674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2. Проведення пошукової роботи</a:t>
            </a:r>
          </a:p>
          <a:p>
            <a:pPr algn="ctr"/>
            <a:endParaRPr lang="uk-UA" sz="3200" b="1" dirty="0" smtClean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uk-UA" sz="32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Представники загону разом з керівником відвідують родину загиблого/померлого героя (батьків, дружину, сестер, братів), спілкуються з ними та записують інформацію. </a:t>
            </a:r>
          </a:p>
          <a:p>
            <a:pPr algn="ctr"/>
            <a:r>
              <a:rPr lang="uk-UA" sz="2800" b="1" dirty="0" smtClean="0">
                <a:ln w="10541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Під час спілкування необхідно бути уважними, не допускати неетичного поводження. </a:t>
            </a:r>
          </a:p>
          <a:p>
            <a:pPr algn="ctr"/>
            <a:r>
              <a:rPr lang="uk-UA" sz="2800" b="1" dirty="0" smtClean="0">
                <a:ln w="10541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Відповідальність покладається  на керівника пошукової групи. </a:t>
            </a:r>
            <a:endParaRPr lang="ru-RU" sz="2800" b="1" dirty="0" smtClean="0">
              <a:ln w="10541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endParaRPr lang="ru-RU" sz="3600" b="1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1285860"/>
            <a:ext cx="7715304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Крім опитування близьких та рідних необхідно провести пошук додаткової інформації шляхом опитування вчителів, друзів загиблого/померлого, публікації журналістів тощо.</a:t>
            </a:r>
            <a:endParaRPr lang="ru-RU" sz="3600" b="1" dirty="0">
              <a:ln w="10541" cmpd="sng">
                <a:solidFill>
                  <a:srgbClr val="663300"/>
                </a:solidFill>
                <a:prstDash val="solid"/>
              </a:ln>
              <a:solidFill>
                <a:srgbClr val="6633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642918"/>
            <a:ext cx="7858180" cy="5632311"/>
          </a:xfrm>
          <a:prstGeom prst="rect">
            <a:avLst/>
          </a:prstGeom>
          <a:ln>
            <a:solidFill>
              <a:srgbClr val="66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Наголошуємо </a:t>
            </a:r>
          </a:p>
          <a:p>
            <a:pPr algn="ctr"/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на неприпустимості використання матеріалів із загальнодоступної мережі Інтернет. </a:t>
            </a:r>
          </a:p>
          <a:p>
            <a:pPr algn="ctr"/>
            <a:r>
              <a:rPr lang="uk-UA" sz="3600" b="1" i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9900"/>
                </a:solidFill>
                <a:latin typeface="Bookman Old Style" pitchFamily="18" charset="0"/>
              </a:rPr>
              <a:t>Виняток:</a:t>
            </a:r>
          </a:p>
          <a:p>
            <a:pPr algn="ctr"/>
            <a:r>
              <a:rPr lang="uk-UA" sz="36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rgbClr val="663300"/>
                </a:solidFill>
                <a:latin typeface="Bookman Old Style" pitchFamily="18" charset="0"/>
              </a:rPr>
              <a:t>інтерв’ю побратимів під час поховань, інтерв’ю, записані за життя героїв (архіви новин)  </a:t>
            </a:r>
            <a:endParaRPr lang="ru-RU" sz="3600" b="1" dirty="0">
              <a:ln w="10541" cmpd="sng">
                <a:solidFill>
                  <a:srgbClr val="663300"/>
                </a:solidFill>
                <a:prstDash val="solid"/>
              </a:ln>
              <a:solidFill>
                <a:srgbClr val="6633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172</TotalTime>
  <Words>486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SamForum.ws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SamLab.ws</dc:creator>
  <cp:lastModifiedBy>Slevin</cp:lastModifiedBy>
  <cp:revision>91</cp:revision>
  <dcterms:created xsi:type="dcterms:W3CDTF">2001-12-31T23:00:32Z</dcterms:created>
  <dcterms:modified xsi:type="dcterms:W3CDTF">2016-11-25T07:55:33Z</dcterms:modified>
</cp:coreProperties>
</file>